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7" r:id="rId1"/>
  </p:sldMasterIdLst>
  <p:sldIdLst>
    <p:sldId id="256" r:id="rId2"/>
    <p:sldId id="257" r:id="rId3"/>
    <p:sldId id="260" r:id="rId4"/>
    <p:sldId id="258" r:id="rId5"/>
    <p:sldId id="259" r:id="rId6"/>
    <p:sldId id="265" r:id="rId7"/>
    <p:sldId id="264" r:id="rId8"/>
    <p:sldId id="262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5E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83" d="100"/>
          <a:sy n="83" d="100"/>
        </p:scale>
        <p:origin x="-658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3685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8711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9773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5809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7123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1545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6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7002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5319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7322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3540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D046F-F37F-4F2A-936C-13201CEFADF7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5B55B63-61C3-46EA-A855-964157C7EC8F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0111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53D6B67-777D-4E13-9D2D-90E6F1E1E7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ESAMI </a:t>
            </a:r>
            <a:r>
              <a:rPr lang="it-IT" dirty="0" err="1"/>
              <a:t>I</a:t>
            </a:r>
            <a:r>
              <a:rPr lang="it-IT" cap="none" dirty="0" err="1"/>
              <a:t>e</a:t>
            </a:r>
            <a:r>
              <a:rPr lang="it-IT" dirty="0" err="1"/>
              <a:t>FP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EFDDFD81-4571-4DBA-90C2-0437FC8DA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964" y="3602038"/>
            <a:ext cx="10957740" cy="1655762"/>
          </a:xfrm>
        </p:spPr>
        <p:txBody>
          <a:bodyPr>
            <a:normAutofit/>
          </a:bodyPr>
          <a:lstStyle/>
          <a:p>
            <a:r>
              <a:rPr lang="it-IT" sz="4000" dirty="0"/>
              <a:t>ISTRUZIONE e FORMAZIONE PROFESSIONALE</a:t>
            </a:r>
          </a:p>
        </p:txBody>
      </p:sp>
    </p:spTree>
    <p:extLst>
      <p:ext uri="{BB962C8B-B14F-4D97-AF65-F5344CB8AC3E}">
        <p14:creationId xmlns:p14="http://schemas.microsoft.com/office/powerpoint/2010/main" xmlns="" val="25952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4D7FA5C-3E7E-41DD-9386-F85FE2BDF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Commissione esami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2D528A1-DD0B-4F26-8988-5933810CE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0546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Un Presidente: Dirigente scolastico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Un membro designato dalla Pubblica Istruzione (che può essere un docente dello stesso             istituto, ma di altro corso o di un altro istituto)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Un membro designato dalle Amministrazioni periferiche del Ministero del Lavoro e della Previdenza Sociale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Un membro delle Organizzazioni sindacali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Un membro designato dalle Associazioni di categoria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Tre membri designati dal soggetto attuatore/Istituto scolastico tra i docenti formatori del percorso (preferibilmente materia di indirizzo, docente tecnico pratico di riferimento)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7929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97E52135-2B07-406B-8765-380694B79E55}"/>
              </a:ext>
            </a:extLst>
          </p:cNvPr>
          <p:cNvSpPr/>
          <p:nvPr/>
        </p:nvSpPr>
        <p:spPr>
          <a:xfrm>
            <a:off x="0" y="1"/>
            <a:ext cx="12192000" cy="6042990"/>
          </a:xfrm>
          <a:prstGeom prst="rect">
            <a:avLst/>
          </a:prstGeom>
          <a:solidFill>
            <a:srgbClr val="E7E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21BAAA2-E75E-48D7-BDBD-A0C60FD24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5854"/>
            <a:ext cx="10515600" cy="2959966"/>
          </a:xfrm>
        </p:spPr>
        <p:txBody>
          <a:bodyPr>
            <a:normAutofit/>
          </a:bodyPr>
          <a:lstStyle/>
          <a:p>
            <a:pPr algn="just"/>
            <a:r>
              <a:rPr lang="it-IT" sz="2000" cap="none" dirty="0"/>
              <a:t>La scuola secondaria di secondo grado (superiori) si divide in due grandi segmenti o “sistemi”, quello dell’</a:t>
            </a:r>
            <a:r>
              <a:rPr lang="it-IT" sz="2000" cap="none" dirty="0">
                <a:solidFill>
                  <a:srgbClr val="FF0000"/>
                </a:solidFill>
              </a:rPr>
              <a:t>Istruzione</a:t>
            </a:r>
            <a:r>
              <a:rPr lang="it-IT" sz="2000" cap="none" dirty="0"/>
              <a:t> da un lato e quello dell</a:t>
            </a:r>
            <a:r>
              <a:rPr lang="it-IT" sz="2000" cap="none" dirty="0">
                <a:solidFill>
                  <a:srgbClr val="0070C0"/>
                </a:solidFill>
              </a:rPr>
              <a:t>’Istruzione e formazione professionale ( </a:t>
            </a:r>
            <a:r>
              <a:rPr lang="it-IT" sz="2000" cap="none" dirty="0" err="1">
                <a:solidFill>
                  <a:srgbClr val="0070C0"/>
                </a:solidFill>
              </a:rPr>
              <a:t>IeFP</a:t>
            </a:r>
            <a:r>
              <a:rPr lang="it-IT" sz="2000" cap="none" dirty="0">
                <a:solidFill>
                  <a:srgbClr val="0070C0"/>
                </a:solidFill>
              </a:rPr>
              <a:t>)</a:t>
            </a:r>
            <a:r>
              <a:rPr lang="it-IT" sz="2000" cap="none" dirty="0"/>
              <a:t> dall’altro; il primo, di competenza statale, comprende </a:t>
            </a:r>
            <a:r>
              <a:rPr lang="it-IT" sz="2000" cap="none" dirty="0">
                <a:solidFill>
                  <a:srgbClr val="FF0000"/>
                </a:solidFill>
              </a:rPr>
              <a:t>i Licei, gli Istituti Tecnici (IT) e gli Istituti Professionali (IP</a:t>
            </a:r>
            <a:r>
              <a:rPr lang="it-IT" sz="2000" cap="none" dirty="0"/>
              <a:t>); il secondo, di competenza regionale, i percorsi di </a:t>
            </a:r>
            <a:r>
              <a:rPr lang="it-IT" sz="2000" cap="none" dirty="0" err="1">
                <a:solidFill>
                  <a:srgbClr val="0070C0"/>
                </a:solidFill>
              </a:rPr>
              <a:t>IeFP</a:t>
            </a:r>
            <a:r>
              <a:rPr lang="it-IT" sz="2000" cap="none" dirty="0">
                <a:solidFill>
                  <a:schemeClr val="accent1"/>
                </a:solidFill>
              </a:rPr>
              <a:t> </a:t>
            </a:r>
            <a:r>
              <a:rPr lang="it-IT" sz="2000" cap="none" dirty="0"/>
              <a:t> (22 percorsi di qualifica di durata triennale e di 22 percorsi di diploma di quarto anno riconosciuti a livello nazionale). Il sistema di </a:t>
            </a:r>
            <a:r>
              <a:rPr lang="it-IT" sz="2000" cap="none" dirty="0">
                <a:solidFill>
                  <a:srgbClr val="0070C0"/>
                </a:solidFill>
              </a:rPr>
              <a:t>Istruzione e</a:t>
            </a:r>
            <a:r>
              <a:rPr lang="it-IT" sz="2000" cap="none" dirty="0">
                <a:solidFill>
                  <a:schemeClr val="accent1"/>
                </a:solidFill>
              </a:rPr>
              <a:t> </a:t>
            </a:r>
            <a:r>
              <a:rPr lang="it-IT" sz="2000" cap="none" dirty="0">
                <a:solidFill>
                  <a:srgbClr val="0070C0"/>
                </a:solidFill>
              </a:rPr>
              <a:t>formazione professionale (</a:t>
            </a:r>
            <a:r>
              <a:rPr lang="it-IT" sz="2000" cap="none" dirty="0" err="1">
                <a:solidFill>
                  <a:srgbClr val="0070C0"/>
                </a:solidFill>
              </a:rPr>
              <a:t>IeFP</a:t>
            </a:r>
            <a:r>
              <a:rPr lang="it-IT" sz="2000" cap="none" dirty="0">
                <a:solidFill>
                  <a:srgbClr val="0070C0"/>
                </a:solidFill>
              </a:rPr>
              <a:t>)</a:t>
            </a:r>
            <a:r>
              <a:rPr lang="it-IT" sz="2000" cap="none" dirty="0">
                <a:solidFill>
                  <a:schemeClr val="accent1"/>
                </a:solidFill>
              </a:rPr>
              <a:t> </a:t>
            </a:r>
            <a:r>
              <a:rPr lang="it-IT" sz="2000" cap="none" dirty="0"/>
              <a:t>si articola in percorsi di durata triennale e quadriennale, finalizzati al conseguimento – rispettivamente – di qualifiche e diplomi professionali. Le qualifiche e i diplomi professionali, di competenza regionale, sono riconosciuti e spendibili a livello nazionale e comunitario, in quanto compresi in un apposito repertorio nazionale, condiviso tra stato e regioni con accordi del 27 luglio 2011 e del 19 gennaio 2012.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BE9B1E9-E2CF-4209-9CB0-B0C174BB8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31673"/>
            <a:ext cx="10515600" cy="21452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latin typeface="+mj-lt"/>
              </a:rPr>
              <a:t>I percorsi </a:t>
            </a:r>
            <a:r>
              <a:rPr lang="it-IT" sz="2000" dirty="0" err="1">
                <a:solidFill>
                  <a:srgbClr val="0070C0"/>
                </a:solidFill>
                <a:latin typeface="+mj-lt"/>
              </a:rPr>
              <a:t>IeFP</a:t>
            </a:r>
            <a:r>
              <a:rPr lang="it-IT" sz="2000" dirty="0">
                <a:latin typeface="+mj-lt"/>
              </a:rPr>
              <a:t> sono realizzati dalle </a:t>
            </a:r>
            <a:r>
              <a:rPr lang="it-IT" sz="2000" dirty="0">
                <a:solidFill>
                  <a:srgbClr val="0070C0"/>
                </a:solidFill>
                <a:latin typeface="+mj-lt"/>
              </a:rPr>
              <a:t>Strutture formative </a:t>
            </a:r>
            <a:r>
              <a:rPr lang="it-IT" sz="2000" dirty="0">
                <a:latin typeface="+mj-lt"/>
              </a:rPr>
              <a:t>accreditate dalle Regioni, secondo criteri condivisi a livello nazionale, oppure dagli </a:t>
            </a:r>
            <a:r>
              <a:rPr lang="it-IT" sz="2000" dirty="0">
                <a:solidFill>
                  <a:srgbClr val="FF0000"/>
                </a:solidFill>
                <a:latin typeface="+mj-lt"/>
              </a:rPr>
              <a:t>Istituti Professionali</a:t>
            </a:r>
            <a:r>
              <a:rPr lang="it-IT" sz="2000" dirty="0">
                <a:latin typeface="+mj-lt"/>
              </a:rPr>
              <a:t>, in regime di sussidiarietà, se previsto dalla programmazione regionale, ai sensi dell’Intesa in Conferenza unificata del 16 dicembre 2010.</a:t>
            </a:r>
          </a:p>
        </p:txBody>
      </p:sp>
    </p:spTree>
    <p:extLst>
      <p:ext uri="{BB962C8B-B14F-4D97-AF65-F5344CB8AC3E}">
        <p14:creationId xmlns:p14="http://schemas.microsoft.com/office/powerpoint/2010/main" xmlns="" val="304777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279DD3-8C28-4340-AA8C-9CEDA6886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831" y="410817"/>
            <a:ext cx="9603275" cy="5526157"/>
          </a:xfrm>
        </p:spPr>
        <p:txBody>
          <a:bodyPr/>
          <a:lstStyle/>
          <a:p>
            <a:r>
              <a:rPr lang="it-IT" dirty="0">
                <a:latin typeface="Avenir Book" panose="02000503020000020003" pitchFamily="2" charset="0"/>
              </a:rPr>
              <a:t/>
            </a:r>
            <a:br>
              <a:rPr lang="it-IT" dirty="0">
                <a:latin typeface="Avenir Book" panose="02000503020000020003" pitchFamily="2" charset="0"/>
              </a:rPr>
            </a:br>
            <a:r>
              <a:rPr lang="it-IT" cap="none" dirty="0">
                <a:latin typeface="Avenir Book" panose="02000503020000020003" pitchFamily="2" charset="0"/>
              </a:rPr>
              <a:t>ISTRUZIONE                                               </a:t>
            </a:r>
            <a:r>
              <a:rPr lang="it-IT" cap="none" dirty="0" err="1">
                <a:latin typeface="Avenir Book" panose="02000503020000020003" pitchFamily="2" charset="0"/>
              </a:rPr>
              <a:t>IeFP</a:t>
            </a:r>
            <a:r>
              <a:rPr lang="it-IT" dirty="0">
                <a:latin typeface="Avenir Book" panose="02000503020000020003" pitchFamily="2" charset="0"/>
              </a:rPr>
              <a:t/>
            </a:r>
            <a:br>
              <a:rPr lang="it-IT" dirty="0">
                <a:latin typeface="Avenir Book" panose="02000503020000020003" pitchFamily="2" charset="0"/>
              </a:rPr>
            </a:br>
            <a:r>
              <a:rPr lang="it-IT" dirty="0">
                <a:latin typeface="Avenir Book" panose="02000503020000020003" pitchFamily="2" charset="0"/>
              </a:rPr>
              <a:t/>
            </a:r>
            <a:br>
              <a:rPr lang="it-IT" dirty="0">
                <a:latin typeface="Avenir Book" panose="02000503020000020003" pitchFamily="2" charset="0"/>
              </a:rPr>
            </a:br>
            <a:r>
              <a:rPr lang="it-IT" dirty="0">
                <a:latin typeface="Avenir Book" panose="02000503020000020003" pitchFamily="2" charset="0"/>
              </a:rPr>
              <a:t> 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       </a:t>
            </a:r>
            <a:br>
              <a:rPr lang="it-IT" dirty="0"/>
            </a:b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3FD111CE-CBF0-4A34-8E9E-F47BE9858AB0}"/>
              </a:ext>
            </a:extLst>
          </p:cNvPr>
          <p:cNvSpPr/>
          <p:nvPr/>
        </p:nvSpPr>
        <p:spPr>
          <a:xfrm>
            <a:off x="1702904" y="3072572"/>
            <a:ext cx="2146852" cy="490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ysClr val="windowText" lastClr="000000"/>
                </a:solidFill>
              </a:rPr>
              <a:t>Istituti tecnici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B5D36684-C10D-461F-8E24-7C999474D83A}"/>
              </a:ext>
            </a:extLst>
          </p:cNvPr>
          <p:cNvSpPr/>
          <p:nvPr/>
        </p:nvSpPr>
        <p:spPr>
          <a:xfrm>
            <a:off x="1702904" y="3999395"/>
            <a:ext cx="2146852" cy="490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ysClr val="windowText" lastClr="000000"/>
                </a:solidFill>
              </a:rPr>
              <a:t>Istituiti professionali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6E6AE09F-AE4A-4700-B38B-333D55A0E713}"/>
              </a:ext>
            </a:extLst>
          </p:cNvPr>
          <p:cNvSpPr/>
          <p:nvPr/>
        </p:nvSpPr>
        <p:spPr>
          <a:xfrm>
            <a:off x="1702904" y="2173357"/>
            <a:ext cx="2146852" cy="490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ysClr val="windowText" lastClr="000000"/>
                </a:solidFill>
              </a:rPr>
              <a:t>Licei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15E1D3B9-CB18-400B-BC78-C9D3944595ED}"/>
              </a:ext>
            </a:extLst>
          </p:cNvPr>
          <p:cNvSpPr/>
          <p:nvPr/>
        </p:nvSpPr>
        <p:spPr>
          <a:xfrm>
            <a:off x="8580317" y="2173357"/>
            <a:ext cx="2146852" cy="490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ysClr val="windowText" lastClr="000000"/>
                </a:solidFill>
              </a:rPr>
              <a:t>Qualifica triennale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id="{1961A3AE-B252-4681-8775-107DE7175C0D}"/>
              </a:ext>
            </a:extLst>
          </p:cNvPr>
          <p:cNvSpPr/>
          <p:nvPr/>
        </p:nvSpPr>
        <p:spPr>
          <a:xfrm>
            <a:off x="8580317" y="3183835"/>
            <a:ext cx="2146852" cy="490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ysClr val="windowText" lastClr="000000"/>
                </a:solidFill>
              </a:rPr>
              <a:t>Diploma professionale  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xmlns="" id="{0DB1E122-EC64-4E3E-A266-38391CD19C62}"/>
              </a:ext>
            </a:extLst>
          </p:cNvPr>
          <p:cNvSpPr/>
          <p:nvPr/>
        </p:nvSpPr>
        <p:spPr>
          <a:xfrm>
            <a:off x="1702904" y="4926217"/>
            <a:ext cx="2299252" cy="8232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>
                <a:solidFill>
                  <a:sysClr val="windowText" lastClr="000000"/>
                </a:solidFill>
              </a:rPr>
              <a:t>STATO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xmlns="" id="{E9A9CDCE-26BA-4B2E-B890-96602DC5C255}"/>
              </a:ext>
            </a:extLst>
          </p:cNvPr>
          <p:cNvSpPr/>
          <p:nvPr/>
        </p:nvSpPr>
        <p:spPr>
          <a:xfrm rot="10800000" flipV="1">
            <a:off x="8580314" y="4926215"/>
            <a:ext cx="2146853" cy="8232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>
                <a:solidFill>
                  <a:sysClr val="windowText" lastClr="000000"/>
                </a:solidFill>
              </a:rPr>
              <a:t>REGIONE</a:t>
            </a:r>
          </a:p>
        </p:txBody>
      </p:sp>
    </p:spTree>
    <p:extLst>
      <p:ext uri="{BB962C8B-B14F-4D97-AF65-F5344CB8AC3E}">
        <p14:creationId xmlns:p14="http://schemas.microsoft.com/office/powerpoint/2010/main" xmlns="" val="420578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  <p:bldP spid="9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25EBA546-AC03-4116-A5A5-F4A5457CFAE7}"/>
              </a:ext>
            </a:extLst>
          </p:cNvPr>
          <p:cNvSpPr/>
          <p:nvPr/>
        </p:nvSpPr>
        <p:spPr>
          <a:xfrm>
            <a:off x="0" y="1"/>
            <a:ext cx="12192000" cy="6042990"/>
          </a:xfrm>
          <a:prstGeom prst="rect">
            <a:avLst/>
          </a:prstGeom>
          <a:solidFill>
            <a:srgbClr val="E7E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75A7AB3-4A84-4DA9-BC8A-21C8AD05E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376526"/>
            <a:ext cx="10515600" cy="6077240"/>
          </a:xfrm>
        </p:spPr>
        <p:txBody>
          <a:bodyPr>
            <a:noAutofit/>
          </a:bodyPr>
          <a:lstStyle/>
          <a:p>
            <a:r>
              <a:rPr lang="it-IT" sz="1800" dirty="0"/>
              <a:t>– </a:t>
            </a:r>
            <a:r>
              <a:rPr lang="it-IT" sz="1800" b="1" dirty="0"/>
              <a:t>OPERATORE DELL’ABBIGLIAMENTO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– OP. DEL LEGNO</a:t>
            </a:r>
            <a:br>
              <a:rPr lang="it-IT" sz="1800" dirty="0"/>
            </a:br>
            <a:r>
              <a:rPr lang="it-IT" sz="1800" dirty="0"/>
              <a:t>– </a:t>
            </a:r>
            <a:r>
              <a:rPr lang="it-IT" sz="1800" b="1" dirty="0"/>
              <a:t>OP. DELLA RISTORAZIONE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– OP. AI SERVIZI DI PROMOZIONE E ACCOGLIENZA</a:t>
            </a:r>
            <a:br>
              <a:rPr lang="it-IT" sz="1800" dirty="0"/>
            </a:br>
            <a:r>
              <a:rPr lang="it-IT" sz="1800" dirty="0"/>
              <a:t>– OP. AMMINISTRATIVO SEGRETARIALE</a:t>
            </a:r>
            <a:br>
              <a:rPr lang="it-IT" sz="1800" dirty="0"/>
            </a:br>
            <a:r>
              <a:rPr lang="it-IT" sz="1800" dirty="0"/>
              <a:t>– OP. AI SERVIZI DI VENDITA</a:t>
            </a:r>
            <a:br>
              <a:rPr lang="it-IT" sz="1800" dirty="0"/>
            </a:br>
            <a:r>
              <a:rPr lang="it-IT" sz="1800" dirty="0"/>
              <a:t>– OP. DEI SISTEMI E SERVIZI LOGISTICI</a:t>
            </a:r>
            <a:br>
              <a:rPr lang="it-IT" sz="1800" dirty="0"/>
            </a:br>
            <a:r>
              <a:rPr lang="it-IT" sz="1800" dirty="0"/>
              <a:t>– OP. DELLA TRASFORMAZIONE AGRO/ALIMENTARE</a:t>
            </a:r>
            <a:br>
              <a:rPr lang="it-IT" sz="1800" dirty="0"/>
            </a:br>
            <a:r>
              <a:rPr lang="it-IT" sz="1800" dirty="0"/>
              <a:t>– OP. AGRICOLO</a:t>
            </a:r>
            <a:br>
              <a:rPr lang="it-IT" sz="1800" dirty="0"/>
            </a:br>
            <a:r>
              <a:rPr lang="it-IT" sz="1800" dirty="0"/>
              <a:t>– OP. DEL </a:t>
            </a:r>
            <a:r>
              <a:rPr lang="it-IT" sz="1800" dirty="0" err="1"/>
              <a:t>MONTAgGIO</a:t>
            </a:r>
            <a:r>
              <a:rPr lang="it-IT" sz="1800" dirty="0"/>
              <a:t> E </a:t>
            </a:r>
            <a:r>
              <a:rPr lang="it-IT" sz="1800" dirty="0" err="1"/>
              <a:t>MANUTENzioNE</a:t>
            </a:r>
            <a:r>
              <a:rPr lang="it-IT" sz="1800" dirty="0"/>
              <a:t> DI IMBARCAZIONE DA DIPORTO</a:t>
            </a:r>
            <a:br>
              <a:rPr lang="it-IT" sz="1800" dirty="0"/>
            </a:br>
            <a:r>
              <a:rPr lang="it-IT" sz="1800" dirty="0"/>
              <a:t>– OP. DELLE CALZATURE</a:t>
            </a:r>
            <a:br>
              <a:rPr lang="it-IT" sz="1800" dirty="0"/>
            </a:br>
            <a:r>
              <a:rPr lang="it-IT" sz="1800" dirty="0"/>
              <a:t>– OP. DELLE PRODUZIONI CHIMICHE</a:t>
            </a:r>
            <a:br>
              <a:rPr lang="it-IT" sz="1800" dirty="0"/>
            </a:br>
            <a:r>
              <a:rPr lang="it-IT" sz="1800" dirty="0"/>
              <a:t>– OP. ALLA RIPARAZIONE DEI VEICOLI A MOTORE</a:t>
            </a:r>
            <a:br>
              <a:rPr lang="it-IT" sz="1800" dirty="0"/>
            </a:br>
            <a:r>
              <a:rPr lang="it-IT" sz="1800" dirty="0"/>
              <a:t>– </a:t>
            </a:r>
            <a:r>
              <a:rPr lang="it-IT" sz="1800" b="1" dirty="0"/>
              <a:t>OP. MECCANICO 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– OP. ELETTRICO </a:t>
            </a:r>
            <a:br>
              <a:rPr lang="it-IT" sz="1800" dirty="0"/>
            </a:br>
            <a:r>
              <a:rPr lang="it-IT" sz="1800" dirty="0"/>
              <a:t>– OP. EDILE </a:t>
            </a:r>
            <a:br>
              <a:rPr lang="it-IT" sz="1800" dirty="0"/>
            </a:br>
            <a:r>
              <a:rPr lang="it-IT" sz="1800" dirty="0"/>
              <a:t>– OP. DELLE LAVORAZIONI ARTISTICHE </a:t>
            </a:r>
            <a:br>
              <a:rPr lang="it-IT" sz="1800" dirty="0"/>
            </a:br>
            <a:r>
              <a:rPr lang="it-IT" sz="1800" dirty="0"/>
              <a:t>– OP. DEL MARE E DELLE ACQUE INTERNE </a:t>
            </a:r>
            <a:br>
              <a:rPr lang="it-IT" sz="1800" dirty="0"/>
            </a:br>
            <a:r>
              <a:rPr lang="it-IT" sz="1800" dirty="0"/>
              <a:t>– OP. ELETTRONICO </a:t>
            </a:r>
            <a:br>
              <a:rPr lang="it-IT" sz="1800" dirty="0"/>
            </a:br>
            <a:r>
              <a:rPr lang="it-IT" sz="1800" dirty="0"/>
              <a:t>– OP. GRAFICO </a:t>
            </a:r>
            <a:br>
              <a:rPr lang="it-IT" sz="1800" dirty="0"/>
            </a:br>
            <a:r>
              <a:rPr lang="it-IT" sz="1800" dirty="0"/>
              <a:t>– OP. DI IMPIANTI TERMOIDRAULICI</a:t>
            </a:r>
            <a:br>
              <a:rPr lang="it-IT" sz="1800" dirty="0"/>
            </a:br>
            <a:r>
              <a:rPr lang="it-IT" sz="1800" dirty="0"/>
              <a:t>– OPERATORE DEL BENESSERE.</a:t>
            </a:r>
          </a:p>
        </p:txBody>
      </p:sp>
    </p:spTree>
    <p:extLst>
      <p:ext uri="{BB962C8B-B14F-4D97-AF65-F5344CB8AC3E}">
        <p14:creationId xmlns:p14="http://schemas.microsoft.com/office/powerpoint/2010/main" xmlns="" val="191392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2A406F-006A-4AF7-8D05-A9D23450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pPr algn="ctr"/>
            <a:r>
              <a:rPr lang="it-IT" dirty="0"/>
              <a:t>Ammissione esami di qualifica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AC40A35-E6A6-4D64-A1BB-2BA00B84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0" y="2468166"/>
            <a:ext cx="9603275" cy="462425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Voti proposti per le singole materie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6A7D96C6-7F65-4807-BEA8-AA2F98FE91EF}"/>
              </a:ext>
            </a:extLst>
          </p:cNvPr>
          <p:cNvSpPr txBox="1"/>
          <p:nvPr/>
        </p:nvSpPr>
        <p:spPr>
          <a:xfrm>
            <a:off x="1451571" y="2956858"/>
            <a:ext cx="9603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Voti prove strutturate per singole materie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D836E937-7A66-4EFC-B90C-3260F2A08975}"/>
              </a:ext>
            </a:extLst>
          </p:cNvPr>
          <p:cNvSpPr txBox="1"/>
          <p:nvPr/>
        </p:nvSpPr>
        <p:spPr>
          <a:xfrm>
            <a:off x="1451571" y="3380357"/>
            <a:ext cx="9603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Media 1° anno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6E68784C-66A8-4972-99D1-424495FFB3DB}"/>
              </a:ext>
            </a:extLst>
          </p:cNvPr>
          <p:cNvSpPr txBox="1"/>
          <p:nvPr/>
        </p:nvSpPr>
        <p:spPr>
          <a:xfrm>
            <a:off x="1451572" y="3830270"/>
            <a:ext cx="9603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Media 2° anno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359EB8B4-1804-48E2-A240-4515E8EA4FC3}"/>
              </a:ext>
            </a:extLst>
          </p:cNvPr>
          <p:cNvSpPr txBox="1"/>
          <p:nvPr/>
        </p:nvSpPr>
        <p:spPr>
          <a:xfrm>
            <a:off x="1451572" y="4329987"/>
            <a:ext cx="9603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Media 3° anno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9386F31B-2B9B-4858-B333-B5AE1D2A163E}"/>
              </a:ext>
            </a:extLst>
          </p:cNvPr>
          <p:cNvSpPr txBox="1"/>
          <p:nvPr/>
        </p:nvSpPr>
        <p:spPr>
          <a:xfrm>
            <a:off x="1451574" y="5326395"/>
            <a:ext cx="9603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Assenze triennio (bisogna aver frequentato almeno il 75% delle ore totali del </a:t>
            </a:r>
            <a:r>
              <a:rPr lang="it-IT" sz="2000" dirty="0" smtClean="0"/>
              <a:t>triennio) </a:t>
            </a:r>
            <a:endParaRPr lang="it-IT" sz="2000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1183D6A3-A96E-4D39-B1A5-C63F249154E6}"/>
              </a:ext>
            </a:extLst>
          </p:cNvPr>
          <p:cNvSpPr txBox="1"/>
          <p:nvPr/>
        </p:nvSpPr>
        <p:spPr>
          <a:xfrm>
            <a:off x="1451573" y="4826678"/>
            <a:ext cx="9603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Voto stage / materie professionalizzanti </a:t>
            </a:r>
          </a:p>
        </p:txBody>
      </p:sp>
    </p:spTree>
    <p:extLst>
      <p:ext uri="{BB962C8B-B14F-4D97-AF65-F5344CB8AC3E}">
        <p14:creationId xmlns:p14="http://schemas.microsoft.com/office/powerpoint/2010/main" xmlns="" val="297811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PROVE </a:t>
            </a:r>
            <a:r>
              <a:rPr lang="it-IT" dirty="0" err="1"/>
              <a:t>STRUTTURate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  <a:p>
            <a:r>
              <a:rPr lang="it-IT" dirty="0"/>
              <a:t>Possono essere presentate come:</a:t>
            </a:r>
          </a:p>
          <a:p>
            <a:r>
              <a:rPr lang="it-IT" dirty="0"/>
              <a:t>una domanda con più alternative di risposta;</a:t>
            </a:r>
          </a:p>
          <a:p>
            <a:r>
              <a:rPr lang="it-IT" dirty="0"/>
              <a:t>un’affermazione incompleta di cui va scelto il completamento;</a:t>
            </a:r>
          </a:p>
          <a:p>
            <a:r>
              <a:rPr lang="it-IT" dirty="0"/>
              <a:t>un’affermazione con l’alternativa vero/falso</a:t>
            </a:r>
          </a:p>
          <a:p>
            <a:r>
              <a:rPr lang="it-IT" dirty="0"/>
              <a:t>Corrispondenze o riordinamenti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10">
            <a:extLst>
              <a:ext uri="{FF2B5EF4-FFF2-40B4-BE49-F238E27FC236}">
                <a16:creationId xmlns:a16="http://schemas.microsoft.com/office/drawing/2014/main" xmlns="" id="{928AC827-DE41-4D3E-A58A-7459D979E6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7A2F72-FD5B-4FB3-A77A-80A98CAE1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450" y="1289304"/>
            <a:ext cx="3163122" cy="4279393"/>
          </a:xfrm>
        </p:spPr>
        <p:txBody>
          <a:bodyPr anchor="ctr">
            <a:normAutofit/>
          </a:bodyPr>
          <a:lstStyle/>
          <a:p>
            <a:r>
              <a:rPr lang="it-IT"/>
              <a:t>COME SI SVOLGONO GLI ESAMI DI QUALIFICA</a:t>
            </a:r>
          </a:p>
        </p:txBody>
      </p:sp>
      <p:grpSp>
        <p:nvGrpSpPr>
          <p:cNvPr id="36" name="Group 12">
            <a:extLst>
              <a:ext uri="{FF2B5EF4-FFF2-40B4-BE49-F238E27FC236}">
                <a16:creationId xmlns:a16="http://schemas.microsoft.com/office/drawing/2014/main" xmlns="" id="{1FAD7B33-B27E-4BD4-BE9C-A3698E433C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480324" y="957031"/>
            <a:ext cx="6574529" cy="4943939"/>
            <a:chOff x="7807230" y="2012810"/>
            <a:chExt cx="3251252" cy="34598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91D039DC-5A65-400A-9CD6-F9725D1B6F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14">
              <a:extLst>
                <a:ext uri="{FF2B5EF4-FFF2-40B4-BE49-F238E27FC236}">
                  <a16:creationId xmlns:a16="http://schemas.microsoft.com/office/drawing/2014/main" xmlns="" id="{7C3A47B2-ECD5-4DBE-A76C-FBFBFE1275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197647C-4C56-4F84-ABC7-9E6F3E6783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00360" y="1292111"/>
            <a:ext cx="5934456" cy="4279392"/>
          </a:xfrm>
          <a:prstGeom prst="rect">
            <a:avLst/>
          </a:prstGeom>
          <a:solidFill>
            <a:schemeClr val="bg2"/>
          </a:solidFill>
          <a:ln w="3175" cap="sq">
            <a:solidFill>
              <a:schemeClr val="bg1">
                <a:lumMod val="75000"/>
              </a:schemeClr>
            </a:solidFill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xmlns="" id="{89173067-5645-4400-A834-4F10CC09B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776"/>
          <a:stretch>
            <a:fillRect/>
          </a:stretch>
        </p:blipFill>
        <p:spPr>
          <a:xfrm>
            <a:off x="4663440" y="1072840"/>
            <a:ext cx="6135624" cy="4554290"/>
          </a:xfrm>
        </p:spPr>
      </p:pic>
    </p:spTree>
    <p:extLst>
      <p:ext uri="{BB962C8B-B14F-4D97-AF65-F5344CB8AC3E}">
        <p14:creationId xmlns:p14="http://schemas.microsoft.com/office/powerpoint/2010/main" xmlns="" val="233041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F85E206-109D-4186-BF8A-C8E491256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sz="2000" b="1" dirty="0"/>
              <a:t>PRIMA PROVA</a:t>
            </a:r>
            <a:r>
              <a:rPr lang="it-IT" sz="2000" dirty="0"/>
              <a:t>: L</a:t>
            </a:r>
            <a:r>
              <a:rPr lang="it-IT" sz="2200" cap="none" dirty="0"/>
              <a:t>a prova scritta sulle competenze di base sarà un questionario inerente la figura professionale oggetto della qualifica e deve avere una durata massima di quattro ore. L'allievo che abbia terminato la prova può allontanarsi solo dopo le prime due ore</a:t>
            </a:r>
            <a:r>
              <a:rPr lang="it-IT" sz="2000" dirty="0"/>
              <a:t>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CFB6685-BB52-42B3-B8C0-A64232C36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2900" b="1" dirty="0"/>
              <a:t>SECONDA PROVA</a:t>
            </a:r>
            <a:r>
              <a:rPr lang="it-IT" b="1" dirty="0"/>
              <a:t>: </a:t>
            </a:r>
            <a:r>
              <a:rPr lang="it-IT" sz="3200" dirty="0">
                <a:latin typeface="+mj-lt"/>
              </a:rPr>
              <a:t>La prova pratica sarà una prova da svolgere, possibilmente in laboratorio, composta da compiti correlati tra di loro e collegati alla realizzazione dei processi di lavoro/attività attinenti la figura di riferimento; la stessa deve permettere la valutazione di competenze previste dallo standard nazionale e caratterizzanti la qualifica in uscita. La prova pratica può altresì essere strutturata come test o come caso o problema da risolvere con riferimento alle discipline di indirizzo (riferimenti pluridisciplinari) e deve avere una durata massima di sei ore. L'allievo che abbia terminato la prova può allontanarsi solo dopo le prime due ore.</a:t>
            </a:r>
          </a:p>
          <a:p>
            <a:pPr marL="0" indent="0" algn="just">
              <a:buNone/>
            </a:pPr>
            <a:r>
              <a:rPr lang="it-IT" sz="3200" b="1" dirty="0">
                <a:latin typeface="+mj-lt"/>
              </a:rPr>
              <a:t>TERZA PROVA: </a:t>
            </a:r>
            <a:r>
              <a:rPr lang="it-IT" sz="3200" dirty="0">
                <a:latin typeface="+mj-lt"/>
              </a:rPr>
              <a:t>Il colloquio individuale è finalizzato a valutare le competenze chiave per l'apprendimento permanente, definite dall'Unione Europea, anche alla luce dell'esperienza di stage in azienda/attività di laboratorio e delle prospettive per l'inserimento lavorativo e/o per la prosecuzione degli studi.</a:t>
            </a:r>
          </a:p>
        </p:txBody>
      </p:sp>
    </p:spTree>
    <p:extLst>
      <p:ext uri="{BB962C8B-B14F-4D97-AF65-F5344CB8AC3E}">
        <p14:creationId xmlns:p14="http://schemas.microsoft.com/office/powerpoint/2010/main" xmlns="" val="407260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31DEA49-7A03-431D-8108-CBB14AA6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422" y="267289"/>
            <a:ext cx="4543864" cy="3133577"/>
          </a:xfrm>
        </p:spPr>
        <p:txBody>
          <a:bodyPr/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5400" dirty="0"/>
              <a:t>ESAMI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654EAC6-0D51-4617-869E-6EF04E956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486" y="98474"/>
            <a:ext cx="4314092" cy="4001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ASSENZE                           25%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582B6F27-BA3A-4EDF-BC71-DA7B8641AE7E}"/>
              </a:ext>
            </a:extLst>
          </p:cNvPr>
          <p:cNvSpPr txBox="1"/>
          <p:nvPr/>
        </p:nvSpPr>
        <p:spPr>
          <a:xfrm>
            <a:off x="7582487" y="548640"/>
            <a:ext cx="3249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PRIMA PROVA			30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4F41151C-B5D1-4EAE-A4A2-67866415A443}"/>
              </a:ext>
            </a:extLst>
          </p:cNvPr>
          <p:cNvSpPr txBox="1"/>
          <p:nvPr/>
        </p:nvSpPr>
        <p:spPr>
          <a:xfrm rot="10800000" flipV="1">
            <a:off x="7582484" y="1020728"/>
            <a:ext cx="3249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SECONDA PROVA          60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05361D78-410B-46A5-9907-7A2652FEAC50}"/>
              </a:ext>
            </a:extLst>
          </p:cNvPr>
          <p:cNvSpPr txBox="1"/>
          <p:nvPr/>
        </p:nvSpPr>
        <p:spPr>
          <a:xfrm rot="10800000" flipV="1">
            <a:off x="7582483" y="1533772"/>
            <a:ext cx="3249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TERZA PROVA                10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9F8C844C-7124-427E-A00D-DCEF7ECF57D8}"/>
              </a:ext>
            </a:extLst>
          </p:cNvPr>
          <p:cNvSpPr txBox="1"/>
          <p:nvPr/>
        </p:nvSpPr>
        <p:spPr>
          <a:xfrm>
            <a:off x="7680960" y="2911617"/>
            <a:ext cx="2897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ESAME   60%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4D396112-3475-4172-936B-B656601E0CC4}"/>
              </a:ext>
            </a:extLst>
          </p:cNvPr>
          <p:cNvSpPr txBox="1"/>
          <p:nvPr/>
        </p:nvSpPr>
        <p:spPr>
          <a:xfrm>
            <a:off x="7680960" y="3400866"/>
            <a:ext cx="4215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ANDAMENTO NEL TRIENNIO 20%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AADB16CC-BD73-41BD-9406-D2FBB88796B7}"/>
              </a:ext>
            </a:extLst>
          </p:cNvPr>
          <p:cNvSpPr txBox="1"/>
          <p:nvPr/>
        </p:nvSpPr>
        <p:spPr>
          <a:xfrm>
            <a:off x="7680960" y="3800976"/>
            <a:ext cx="3151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STAGE  20%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A89B8920-FB4D-4A3F-A582-4716C4A2BEFE}"/>
              </a:ext>
            </a:extLst>
          </p:cNvPr>
          <p:cNvSpPr txBox="1"/>
          <p:nvPr/>
        </p:nvSpPr>
        <p:spPr>
          <a:xfrm>
            <a:off x="10269415" y="2222695"/>
            <a:ext cx="7033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xmlns="" val="254256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1" grpId="0"/>
      <p:bldP spid="12" grpId="0"/>
      <p:bldP spid="13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1715</TotalTime>
  <Words>627</Words>
  <Application>Microsoft Office PowerPoint</Application>
  <PresentationFormat>Personalizzato</PresentationFormat>
  <Paragraphs>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Raccolta</vt:lpstr>
      <vt:lpstr>ESAMI IeFP</vt:lpstr>
      <vt:lpstr>La scuola secondaria di secondo grado (superiori) si divide in due grandi segmenti o “sistemi”, quello dell’Istruzione da un lato e quello dell’Istruzione e formazione professionale ( IeFP) dall’altro; il primo, di competenza statale, comprende i Licei, gli Istituti Tecnici (IT) e gli Istituti Professionali (IP); il secondo, di competenza regionale, i percorsi di IeFP  (22 percorsi di qualifica di durata triennale e di 22 percorsi di diploma di quarto anno riconosciuti a livello nazionale). Il sistema di Istruzione e formazione professionale (IeFP) si articola in percorsi di durata triennale e quadriennale, finalizzati al conseguimento – rispettivamente – di qualifiche e diplomi professionali. Le qualifiche e i diplomi professionali, di competenza regionale, sono riconosciuti e spendibili a livello nazionale e comunitario, in quanto compresi in un apposito repertorio nazionale, condiviso tra stato e regioni con accordi del 27 luglio 2011 e del 19 gennaio 2012.</vt:lpstr>
      <vt:lpstr> ISTRUZIONE                                               IeFP                  </vt:lpstr>
      <vt:lpstr>– OPERATORE DELL’ABBIGLIAMENTO – OP. DEL LEGNO – OP. DELLA RISTORAZIONE – OP. AI SERVIZI DI PROMOZIONE E ACCOGLIENZA – OP. AMMINISTRATIVO SEGRETARIALE – OP. AI SERVIZI DI VENDITA – OP. DEI SISTEMI E SERVIZI LOGISTICI – OP. DELLA TRASFORMAZIONE AGRO/ALIMENTARE – OP. AGRICOLO – OP. DEL MONTAgGIO E MANUTENzioNE DI IMBARCAZIONE DA DIPORTO – OP. DELLE CALZATURE – OP. DELLE PRODUZIONI CHIMICHE – OP. ALLA RIPARAZIONE DEI VEICOLI A MOTORE – OP. MECCANICO  – OP. ELETTRICO  – OP. EDILE  – OP. DELLE LAVORAZIONI ARTISTICHE  – OP. DEL MARE E DELLE ACQUE INTERNE  – OP. ELETTRONICO  – OP. GRAFICO  – OP. DI IMPIANTI TERMOIDRAULICI – OPERATORE DEL BENESSERE.</vt:lpstr>
      <vt:lpstr>Ammissione esami di qualifica</vt:lpstr>
      <vt:lpstr>PROVE STRUTTURate</vt:lpstr>
      <vt:lpstr>COME SI SVOLGONO GLI ESAMI DI QUALIFICA</vt:lpstr>
      <vt:lpstr>PRIMA PROVA: La prova scritta sulle competenze di base sarà un questionario inerente la figura professionale oggetto della qualifica e deve avere una durata massima di quattro ore. L'allievo che abbia terminato la prova può allontanarsi solo dopo le prime due ore.</vt:lpstr>
      <vt:lpstr>  ESAMI</vt:lpstr>
      <vt:lpstr>Commissione esami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ESAMI IeFP</dc:title>
  <dc:creator>Rossella de Cosmo</dc:creator>
  <cp:lastModifiedBy>server</cp:lastModifiedBy>
  <cp:revision>59</cp:revision>
  <dcterms:created xsi:type="dcterms:W3CDTF">2019-02-17T11:34:30Z</dcterms:created>
  <dcterms:modified xsi:type="dcterms:W3CDTF">2019-05-17T09:00:36Z</dcterms:modified>
</cp:coreProperties>
</file>